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64" r:id="rId10"/>
    <p:sldId id="265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C35A-EC89-4A3F-9886-07091A6FA7C5}" type="datetimeFigureOut">
              <a:rPr lang="en-IN" smtClean="0"/>
              <a:t>03-09-2024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43AC3A0-8673-4948-8AA9-B3F2DBBE88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800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C35A-EC89-4A3F-9886-07091A6FA7C5}" type="datetimeFigureOut">
              <a:rPr lang="en-IN" smtClean="0"/>
              <a:t>03-09-2024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43AC3A0-8673-4948-8AA9-B3F2DBBE88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884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C35A-EC89-4A3F-9886-07091A6FA7C5}" type="datetimeFigureOut">
              <a:rPr lang="en-IN" smtClean="0"/>
              <a:t>03-09-2024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43AC3A0-8673-4948-8AA9-B3F2DBBE88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7844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C35A-EC89-4A3F-9886-07091A6FA7C5}" type="datetimeFigureOut">
              <a:rPr lang="en-IN" smtClean="0"/>
              <a:t>03-09-2024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43AC3A0-8673-4948-8AA9-B3F2DBBE88EC}" type="slidenum">
              <a:rPr lang="en-IN" smtClean="0"/>
              <a:t>‹#›</a:t>
            </a:fld>
            <a:endParaRPr lang="en-IN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670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C35A-EC89-4A3F-9886-07091A6FA7C5}" type="datetimeFigureOut">
              <a:rPr lang="en-IN" smtClean="0"/>
              <a:t>03-09-2024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43AC3A0-8673-4948-8AA9-B3F2DBBE88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622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C35A-EC89-4A3F-9886-07091A6FA7C5}" type="datetimeFigureOut">
              <a:rPr lang="en-IN" smtClean="0"/>
              <a:t>03-09-2024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3A0-8673-4948-8AA9-B3F2DBBE88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515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C35A-EC89-4A3F-9886-07091A6FA7C5}" type="datetimeFigureOut">
              <a:rPr lang="en-IN" smtClean="0"/>
              <a:t>03-09-2024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3A0-8673-4948-8AA9-B3F2DBBE88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0098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C35A-EC89-4A3F-9886-07091A6FA7C5}" type="datetimeFigureOut">
              <a:rPr lang="en-IN" smtClean="0"/>
              <a:t>03-09-2024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3A0-8673-4948-8AA9-B3F2DBBE88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7364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B34C35A-EC89-4A3F-9886-07091A6FA7C5}" type="datetimeFigureOut">
              <a:rPr lang="en-IN" smtClean="0"/>
              <a:t>03-09-2024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43AC3A0-8673-4948-8AA9-B3F2DBBE88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627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C35A-EC89-4A3F-9886-07091A6FA7C5}" type="datetimeFigureOut">
              <a:rPr lang="en-IN" smtClean="0"/>
              <a:t>03-09-2024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3A0-8673-4948-8AA9-B3F2DBBE88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531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C35A-EC89-4A3F-9886-07091A6FA7C5}" type="datetimeFigureOut">
              <a:rPr lang="en-IN" smtClean="0"/>
              <a:t>03-09-2024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43AC3A0-8673-4948-8AA9-B3F2DBBE88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190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C35A-EC89-4A3F-9886-07091A6FA7C5}" type="datetimeFigureOut">
              <a:rPr lang="en-IN" smtClean="0"/>
              <a:t>03-09-2024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3A0-8673-4948-8AA9-B3F2DBBE88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589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C35A-EC89-4A3F-9886-07091A6FA7C5}" type="datetimeFigureOut">
              <a:rPr lang="en-IN" smtClean="0"/>
              <a:t>03-09-2024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3A0-8673-4948-8AA9-B3F2DBBE88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711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C35A-EC89-4A3F-9886-07091A6FA7C5}" type="datetimeFigureOut">
              <a:rPr lang="en-IN" smtClean="0"/>
              <a:t>03-09-2024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3A0-8673-4948-8AA9-B3F2DBBE88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615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C35A-EC89-4A3F-9886-07091A6FA7C5}" type="datetimeFigureOut">
              <a:rPr lang="en-IN" smtClean="0"/>
              <a:t>03-09-2024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3A0-8673-4948-8AA9-B3F2DBBE88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371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C35A-EC89-4A3F-9886-07091A6FA7C5}" type="datetimeFigureOut">
              <a:rPr lang="en-IN" smtClean="0"/>
              <a:t>03-09-2024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3A0-8673-4948-8AA9-B3F2DBBE88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043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C35A-EC89-4A3F-9886-07091A6FA7C5}" type="datetimeFigureOut">
              <a:rPr lang="en-IN" smtClean="0"/>
              <a:t>03-09-2024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3A0-8673-4948-8AA9-B3F2DBBE88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539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4C35A-EC89-4A3F-9886-07091A6FA7C5}" type="datetimeFigureOut">
              <a:rPr lang="en-IN" smtClean="0"/>
              <a:t>03-09-2024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AC3A0-8673-4948-8AA9-B3F2DBBE88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9633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F40BA7-2D69-9EE5-414A-46C5A77C4A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Value Addition Courses VAC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34B2F5C-0686-CBAE-7836-25D111EF19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UGCF-2024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383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FDCCB6-922B-B2CB-88A8-A27DA0E3C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Preference Grid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C94B5BF6-9376-7A7E-4788-69516DB998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179527"/>
              </p:ext>
            </p:extLst>
          </p:nvPr>
        </p:nvGraphicFramePr>
        <p:xfrm>
          <a:off x="49494" y="1976171"/>
          <a:ext cx="12045523" cy="4812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386">
                  <a:extLst>
                    <a:ext uri="{9D8B030D-6E8A-4147-A177-3AD203B41FA5}">
                      <a16:colId xmlns="" xmlns:a16="http://schemas.microsoft.com/office/drawing/2014/main" val="1368892355"/>
                    </a:ext>
                  </a:extLst>
                </a:gridCol>
                <a:gridCol w="891946">
                  <a:extLst>
                    <a:ext uri="{9D8B030D-6E8A-4147-A177-3AD203B41FA5}">
                      <a16:colId xmlns="" xmlns:a16="http://schemas.microsoft.com/office/drawing/2014/main" val="3805926150"/>
                    </a:ext>
                  </a:extLst>
                </a:gridCol>
                <a:gridCol w="843848">
                  <a:extLst>
                    <a:ext uri="{9D8B030D-6E8A-4147-A177-3AD203B41FA5}">
                      <a16:colId xmlns="" xmlns:a16="http://schemas.microsoft.com/office/drawing/2014/main" val="2046557524"/>
                    </a:ext>
                  </a:extLst>
                </a:gridCol>
                <a:gridCol w="795529">
                  <a:extLst>
                    <a:ext uri="{9D8B030D-6E8A-4147-A177-3AD203B41FA5}">
                      <a16:colId xmlns="" xmlns:a16="http://schemas.microsoft.com/office/drawing/2014/main" val="3738360209"/>
                    </a:ext>
                  </a:extLst>
                </a:gridCol>
                <a:gridCol w="795529">
                  <a:extLst>
                    <a:ext uri="{9D8B030D-6E8A-4147-A177-3AD203B41FA5}">
                      <a16:colId xmlns="" xmlns:a16="http://schemas.microsoft.com/office/drawing/2014/main" val="745291909"/>
                    </a:ext>
                  </a:extLst>
                </a:gridCol>
                <a:gridCol w="795529">
                  <a:extLst>
                    <a:ext uri="{9D8B030D-6E8A-4147-A177-3AD203B41FA5}">
                      <a16:colId xmlns="" xmlns:a16="http://schemas.microsoft.com/office/drawing/2014/main" val="2354737238"/>
                    </a:ext>
                  </a:extLst>
                </a:gridCol>
                <a:gridCol w="883435">
                  <a:extLst>
                    <a:ext uri="{9D8B030D-6E8A-4147-A177-3AD203B41FA5}">
                      <a16:colId xmlns="" xmlns:a16="http://schemas.microsoft.com/office/drawing/2014/main" val="2713452852"/>
                    </a:ext>
                  </a:extLst>
                </a:gridCol>
                <a:gridCol w="773626">
                  <a:extLst>
                    <a:ext uri="{9D8B030D-6E8A-4147-A177-3AD203B41FA5}">
                      <a16:colId xmlns="" xmlns:a16="http://schemas.microsoft.com/office/drawing/2014/main" val="2567418997"/>
                    </a:ext>
                  </a:extLst>
                </a:gridCol>
                <a:gridCol w="729523">
                  <a:extLst>
                    <a:ext uri="{9D8B030D-6E8A-4147-A177-3AD203B41FA5}">
                      <a16:colId xmlns="" xmlns:a16="http://schemas.microsoft.com/office/drawing/2014/main" val="4134349904"/>
                    </a:ext>
                  </a:extLst>
                </a:gridCol>
                <a:gridCol w="795529">
                  <a:extLst>
                    <a:ext uri="{9D8B030D-6E8A-4147-A177-3AD203B41FA5}">
                      <a16:colId xmlns="" xmlns:a16="http://schemas.microsoft.com/office/drawing/2014/main" val="3539933995"/>
                    </a:ext>
                  </a:extLst>
                </a:gridCol>
                <a:gridCol w="821200">
                  <a:extLst>
                    <a:ext uri="{9D8B030D-6E8A-4147-A177-3AD203B41FA5}">
                      <a16:colId xmlns="" xmlns:a16="http://schemas.microsoft.com/office/drawing/2014/main" val="4065655849"/>
                    </a:ext>
                  </a:extLst>
                </a:gridCol>
                <a:gridCol w="769857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915847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7521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795529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925274">
                <a:tc>
                  <a:txBody>
                    <a:bodyPr/>
                    <a:lstStyle/>
                    <a:p>
                      <a:pPr algn="l"/>
                      <a:endParaRPr lang="en-I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100" dirty="0"/>
                        <a:t>Ayurveda </a:t>
                      </a:r>
                      <a:r>
                        <a:rPr lang="en-IN" sz="1100" dirty="0" smtClean="0"/>
                        <a:t>&amp; Nutrition</a:t>
                      </a:r>
                      <a:endParaRPr lang="en-IN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Constitutional Values &amp; Fund. Duties</a:t>
                      </a:r>
                      <a:endParaRPr lang="en-IN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Culture &amp; Communication</a:t>
                      </a:r>
                      <a:endParaRPr lang="en-IN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Digital Empowerment</a:t>
                      </a:r>
                      <a:endParaRPr lang="en-IN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Emotional Intelligence</a:t>
                      </a:r>
                      <a:endParaRPr lang="en-IN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/>
                        <a:t>Ethics &amp; Culture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Financial Literacy</a:t>
                      </a:r>
                      <a:endParaRPr lang="en-IN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Gandhi and Education</a:t>
                      </a:r>
                      <a:endParaRPr lang="en-IN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Science &amp; Society</a:t>
                      </a:r>
                      <a:endParaRPr lang="en-IN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 smtClean="0"/>
                        <a:t>Sports for Life-1</a:t>
                      </a:r>
                      <a:endParaRPr lang="en-IN" sz="9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err="1" smtClean="0"/>
                        <a:t>Swachh</a:t>
                      </a:r>
                      <a:r>
                        <a:rPr lang="en-IN" sz="1100" dirty="0" smtClean="0"/>
                        <a:t> Bharat</a:t>
                      </a:r>
                      <a:endParaRPr lang="en-IN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The Art of Being Happy</a:t>
                      </a:r>
                      <a:endParaRPr lang="en-IN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/>
                        <a:t>Vedic Math-I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/>
                        <a:t>Yoga: Philosophy &amp; Practice</a:t>
                      </a:r>
                      <a:endParaRPr lang="en-IN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86391548"/>
                  </a:ext>
                </a:extLst>
              </a:tr>
              <a:tr h="299801">
                <a:tc>
                  <a:txBody>
                    <a:bodyPr/>
                    <a:lstStyle/>
                    <a:p>
                      <a:pPr algn="l"/>
                      <a:r>
                        <a:rPr lang="en-IN" sz="1200" dirty="0" err="1" smtClean="0"/>
                        <a:t>Pref</a:t>
                      </a:r>
                      <a:r>
                        <a:rPr lang="en-IN" sz="1200" dirty="0" smtClean="0"/>
                        <a:t> 1</a:t>
                      </a:r>
                      <a:endParaRPr lang="en-I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76306542"/>
                  </a:ext>
                </a:extLst>
              </a:tr>
              <a:tr h="272196">
                <a:tc>
                  <a:txBody>
                    <a:bodyPr/>
                    <a:lstStyle/>
                    <a:p>
                      <a:pPr algn="l"/>
                      <a:r>
                        <a:rPr lang="en-IN" sz="1200" dirty="0" err="1" smtClean="0"/>
                        <a:t>Pref</a:t>
                      </a:r>
                      <a:r>
                        <a:rPr lang="en-IN" sz="1200" dirty="0" smtClean="0"/>
                        <a:t> 2</a:t>
                      </a:r>
                      <a:endParaRPr lang="en-I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26062835"/>
                  </a:ext>
                </a:extLst>
              </a:tr>
              <a:tr h="288308">
                <a:tc>
                  <a:txBody>
                    <a:bodyPr/>
                    <a:lstStyle/>
                    <a:p>
                      <a:pPr algn="l"/>
                      <a:r>
                        <a:rPr lang="en-IN" sz="1200" dirty="0" err="1" smtClean="0"/>
                        <a:t>Pref</a:t>
                      </a:r>
                      <a:r>
                        <a:rPr lang="en-IN" sz="1200" dirty="0" smtClean="0"/>
                        <a:t> 3</a:t>
                      </a:r>
                      <a:endParaRPr lang="en-I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57879903"/>
                  </a:ext>
                </a:extLst>
              </a:tr>
              <a:tr h="272196">
                <a:tc>
                  <a:txBody>
                    <a:bodyPr/>
                    <a:lstStyle/>
                    <a:p>
                      <a:pPr algn="l"/>
                      <a:r>
                        <a:rPr lang="en-IN" sz="1200" dirty="0" err="1" smtClean="0"/>
                        <a:t>Pref</a:t>
                      </a:r>
                      <a:r>
                        <a:rPr lang="en-IN" sz="1200" dirty="0" smtClean="0"/>
                        <a:t> 4</a:t>
                      </a:r>
                      <a:endParaRPr lang="en-I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Webdings" panose="05030102010509060703" pitchFamily="18" charset="2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Webdings" panose="05030102010509060703" pitchFamily="18" charset="2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Webdings" panose="05030102010509060703" pitchFamily="18" charset="2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Webdings" panose="05030102010509060703" pitchFamily="18" charset="2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Webdings" panose="05030102010509060703" pitchFamily="18" charset="2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Webdings" panose="05030102010509060703" pitchFamily="18" charset="2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Webdings" panose="05030102010509060703" pitchFamily="18" charset="2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Webdings" panose="05030102010509060703" pitchFamily="18" charset="2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Webdings" panose="05030102010509060703" pitchFamily="18" charset="2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Webdings" panose="05030102010509060703" pitchFamily="18" charset="2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Webdings" panose="05030102010509060703" pitchFamily="18" charset="2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Webdings" panose="05030102010509060703" pitchFamily="18" charset="2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Webdings" panose="05030102010509060703" pitchFamily="18" charset="2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Webdings" panose="05030102010509060703" pitchFamily="18" charset="2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997279317"/>
                  </a:ext>
                </a:extLst>
              </a:tr>
              <a:tr h="272196">
                <a:tc>
                  <a:txBody>
                    <a:bodyPr/>
                    <a:lstStyle/>
                    <a:p>
                      <a:pPr algn="l"/>
                      <a:r>
                        <a:rPr lang="en-IN" sz="1200" dirty="0" err="1" smtClean="0"/>
                        <a:t>Pref</a:t>
                      </a:r>
                      <a:r>
                        <a:rPr lang="en-IN" sz="1200" dirty="0" smtClean="0"/>
                        <a:t> 5</a:t>
                      </a:r>
                      <a:endParaRPr lang="en-I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94759581"/>
                  </a:ext>
                </a:extLst>
              </a:tr>
              <a:tr h="277285">
                <a:tc>
                  <a:txBody>
                    <a:bodyPr/>
                    <a:lstStyle/>
                    <a:p>
                      <a:pPr algn="l"/>
                      <a:r>
                        <a:rPr lang="en-IN" sz="1200" dirty="0" err="1" smtClean="0"/>
                        <a:t>Pref</a:t>
                      </a:r>
                      <a:r>
                        <a:rPr lang="en-IN" sz="1200" dirty="0" smtClean="0"/>
                        <a:t> 6</a:t>
                      </a:r>
                      <a:endParaRPr lang="en-I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211647218"/>
                  </a:ext>
                </a:extLst>
              </a:tr>
              <a:tr h="272196">
                <a:tc>
                  <a:txBody>
                    <a:bodyPr/>
                    <a:lstStyle/>
                    <a:p>
                      <a:pPr algn="l"/>
                      <a:r>
                        <a:rPr lang="en-IN" sz="1200" dirty="0" err="1" smtClean="0"/>
                        <a:t>Pref</a:t>
                      </a:r>
                      <a:r>
                        <a:rPr lang="en-IN" sz="1200" dirty="0" smtClean="0"/>
                        <a:t> 7</a:t>
                      </a:r>
                      <a:endParaRPr lang="en-I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74637634"/>
                  </a:ext>
                </a:extLst>
              </a:tr>
              <a:tr h="272196">
                <a:tc>
                  <a:txBody>
                    <a:bodyPr/>
                    <a:lstStyle/>
                    <a:p>
                      <a:pPr algn="l"/>
                      <a:r>
                        <a:rPr lang="en-IN" sz="1200" dirty="0" err="1" smtClean="0"/>
                        <a:t>Pref</a:t>
                      </a:r>
                      <a:r>
                        <a:rPr lang="en-IN" sz="1200" dirty="0" smtClean="0"/>
                        <a:t> 8</a:t>
                      </a:r>
                      <a:endParaRPr lang="en-I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70401436"/>
                  </a:ext>
                </a:extLst>
              </a:tr>
              <a:tr h="272196">
                <a:tc>
                  <a:txBody>
                    <a:bodyPr/>
                    <a:lstStyle/>
                    <a:p>
                      <a:pPr algn="l"/>
                      <a:r>
                        <a:rPr lang="en-IN" sz="1200" dirty="0" err="1" smtClean="0"/>
                        <a:t>Pref</a:t>
                      </a:r>
                      <a:r>
                        <a:rPr lang="en-IN" sz="1200" dirty="0" smtClean="0"/>
                        <a:t> 9</a:t>
                      </a:r>
                      <a:endParaRPr lang="en-I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586807582"/>
                  </a:ext>
                </a:extLst>
              </a:tr>
              <a:tr h="272196">
                <a:tc>
                  <a:txBody>
                    <a:bodyPr/>
                    <a:lstStyle/>
                    <a:p>
                      <a:pPr algn="l"/>
                      <a:r>
                        <a:rPr lang="en-IN" sz="1200" dirty="0" err="1" smtClean="0"/>
                        <a:t>Pref</a:t>
                      </a:r>
                      <a:r>
                        <a:rPr lang="en-IN" sz="1200" dirty="0" smtClean="0"/>
                        <a:t> 10</a:t>
                      </a:r>
                      <a:endParaRPr lang="en-I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403053766"/>
                  </a:ext>
                </a:extLst>
              </a:tr>
              <a:tr h="272196">
                <a:tc>
                  <a:txBody>
                    <a:bodyPr/>
                    <a:lstStyle/>
                    <a:p>
                      <a:pPr algn="l"/>
                      <a:r>
                        <a:rPr lang="en-IN" sz="1200" dirty="0" err="1" smtClean="0"/>
                        <a:t>Pref</a:t>
                      </a:r>
                      <a:r>
                        <a:rPr lang="en-IN" sz="1200" dirty="0" smtClean="0"/>
                        <a:t> 11</a:t>
                      </a:r>
                      <a:endParaRPr lang="en-I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2196">
                <a:tc>
                  <a:txBody>
                    <a:bodyPr/>
                    <a:lstStyle/>
                    <a:p>
                      <a:pPr algn="l"/>
                      <a:r>
                        <a:rPr lang="en-IN" sz="1200" dirty="0" err="1" smtClean="0"/>
                        <a:t>Pref</a:t>
                      </a:r>
                      <a:r>
                        <a:rPr lang="en-IN" sz="1200" dirty="0" smtClean="0"/>
                        <a:t> 12</a:t>
                      </a:r>
                      <a:endParaRPr lang="en-I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2196">
                <a:tc>
                  <a:txBody>
                    <a:bodyPr/>
                    <a:lstStyle/>
                    <a:p>
                      <a:pPr algn="l"/>
                      <a:r>
                        <a:rPr lang="en-IN" sz="1200" dirty="0" err="1" smtClean="0"/>
                        <a:t>Pref</a:t>
                      </a:r>
                      <a:r>
                        <a:rPr lang="en-IN" sz="1200" dirty="0" smtClean="0"/>
                        <a:t> 13</a:t>
                      </a:r>
                      <a:endParaRPr lang="en-I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2196">
                <a:tc>
                  <a:txBody>
                    <a:bodyPr/>
                    <a:lstStyle/>
                    <a:p>
                      <a:pPr algn="l"/>
                      <a:r>
                        <a:rPr lang="en-IN" sz="1200" dirty="0" err="1" smtClean="0"/>
                        <a:t>Pref</a:t>
                      </a:r>
                      <a:r>
                        <a:rPr lang="en-IN" sz="1200" dirty="0" smtClean="0"/>
                        <a:t> 14</a:t>
                      </a:r>
                      <a:endParaRPr lang="en-I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ebdings" panose="05030102010509060703" pitchFamily="18" charset="2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85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 -1 paper-wise Presentation: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031693"/>
            <a:ext cx="12192000" cy="4675398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54110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EC98BD-43B2-927B-EBD3-3A8CA67D5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About VACs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F6B902-E91C-B461-3875-6380F3A30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31 VAC Courses </a:t>
            </a:r>
            <a:r>
              <a:rPr lang="pt-BR" dirty="0"/>
              <a:t>Approved by the University</a:t>
            </a:r>
          </a:p>
          <a:p>
            <a:r>
              <a:rPr lang="pt-BR" dirty="0"/>
              <a:t>Each </a:t>
            </a:r>
            <a:r>
              <a:rPr lang="pt-BR" dirty="0" smtClean="0"/>
              <a:t>VAC Course </a:t>
            </a:r>
            <a:r>
              <a:rPr lang="pt-BR" dirty="0"/>
              <a:t>is of 2 Credits </a:t>
            </a:r>
          </a:p>
          <a:p>
            <a:r>
              <a:rPr lang="pt-BR" dirty="0"/>
              <a:t>4 VACs to be studied </a:t>
            </a:r>
            <a:r>
              <a:rPr lang="pt-BR" dirty="0" smtClean="0"/>
              <a:t>in total</a:t>
            </a:r>
            <a:endParaRPr lang="pt-BR" dirty="0"/>
          </a:p>
          <a:p>
            <a:r>
              <a:rPr lang="pt-BR" dirty="0"/>
              <a:t>1 VAC in each of the first four semesters</a:t>
            </a:r>
          </a:p>
          <a:p>
            <a:r>
              <a:rPr lang="en-US" dirty="0"/>
              <a:t>Internal Assessment: 25%</a:t>
            </a:r>
          </a:p>
          <a:p>
            <a:r>
              <a:rPr lang="en-US" dirty="0"/>
              <a:t>End Semester Theory Exam: 25</a:t>
            </a:r>
            <a:r>
              <a:rPr lang="en-US" dirty="0" smtClean="0"/>
              <a:t>% (for Credit distribution 1+1)</a:t>
            </a:r>
            <a:endParaRPr lang="en-US" dirty="0"/>
          </a:p>
          <a:p>
            <a:r>
              <a:rPr lang="en-US" dirty="0"/>
              <a:t>Practical: 50% (for Credit distribution 1+1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Practical: 100% (for Credit distribution 0+2)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0991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BD4640-6C57-2577-2818-1B72D0E3E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List of </a:t>
            </a:r>
            <a:r>
              <a:rPr lang="en-IN" dirty="0" smtClean="0"/>
              <a:t>31 </a:t>
            </a:r>
            <a:r>
              <a:rPr lang="en-IN" dirty="0"/>
              <a:t>Approved VACs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E0D6D78-B670-43C8-2B49-B88EB2EAEA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313862"/>
              </p:ext>
            </p:extLst>
          </p:nvPr>
        </p:nvGraphicFramePr>
        <p:xfrm>
          <a:off x="48634" y="2012051"/>
          <a:ext cx="10755588" cy="4718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384">
                  <a:extLst>
                    <a:ext uri="{9D8B030D-6E8A-4147-A177-3AD203B41FA5}">
                      <a16:colId xmlns="" xmlns:a16="http://schemas.microsoft.com/office/drawing/2014/main" val="3185469399"/>
                    </a:ext>
                  </a:extLst>
                </a:gridCol>
                <a:gridCol w="3656799">
                  <a:extLst>
                    <a:ext uri="{9D8B030D-6E8A-4147-A177-3AD203B41FA5}">
                      <a16:colId xmlns="" xmlns:a16="http://schemas.microsoft.com/office/drawing/2014/main" val="2504593827"/>
                    </a:ext>
                  </a:extLst>
                </a:gridCol>
                <a:gridCol w="1390581">
                  <a:extLst>
                    <a:ext uri="{9D8B030D-6E8A-4147-A177-3AD203B41FA5}">
                      <a16:colId xmlns="" xmlns:a16="http://schemas.microsoft.com/office/drawing/2014/main" val="3688836756"/>
                    </a:ext>
                  </a:extLst>
                </a:gridCol>
                <a:gridCol w="2024922">
                  <a:extLst>
                    <a:ext uri="{9D8B030D-6E8A-4147-A177-3AD203B41FA5}">
                      <a16:colId xmlns="" xmlns:a16="http://schemas.microsoft.com/office/drawing/2014/main" val="2336783924"/>
                    </a:ext>
                  </a:extLst>
                </a:gridCol>
                <a:gridCol w="2655902">
                  <a:extLst>
                    <a:ext uri="{9D8B030D-6E8A-4147-A177-3AD203B41FA5}">
                      <a16:colId xmlns="" xmlns:a16="http://schemas.microsoft.com/office/drawing/2014/main" val="2410786335"/>
                    </a:ext>
                  </a:extLst>
                </a:gridCol>
              </a:tblGrid>
              <a:tr h="539736">
                <a:tc>
                  <a:txBody>
                    <a:bodyPr/>
                    <a:lstStyle/>
                    <a:p>
                      <a:pPr algn="ctr"/>
                      <a:r>
                        <a:rPr lang="en-IN" dirty="0" err="1"/>
                        <a:t>S.No</a:t>
                      </a:r>
                      <a:r>
                        <a:rPr lang="en-IN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Credits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Credit Distribution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Offered by College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265377"/>
                  </a:ext>
                </a:extLst>
              </a:tr>
              <a:tr h="539736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Ayurveda and Nutrition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1L + 1P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28019621"/>
                  </a:ext>
                </a:extLst>
              </a:tr>
              <a:tr h="739198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Constitutional Values and Fundamental Duties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1L + 1P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IN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02090697"/>
                  </a:ext>
                </a:extLst>
              </a:tr>
              <a:tr h="539736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Culture and Communication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1L + 1P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18072007"/>
                  </a:ext>
                </a:extLst>
              </a:tr>
              <a:tr h="539736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Digital Empowerment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2P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7600506"/>
                  </a:ext>
                </a:extLst>
              </a:tr>
              <a:tr h="539736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Emotional Intelligence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1L + 1P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14488341"/>
                  </a:ext>
                </a:extLst>
              </a:tr>
              <a:tr h="539736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Ethics and Culture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1L + 1P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30349636"/>
                  </a:ext>
                </a:extLst>
              </a:tr>
              <a:tr h="539736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Ethics and Values in Ancient Indian Traditions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1L + 1P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11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BD4640-6C57-2577-2818-1B72D0E3E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List of </a:t>
            </a:r>
            <a:r>
              <a:rPr lang="en-IN" dirty="0" smtClean="0"/>
              <a:t>31 </a:t>
            </a:r>
            <a:r>
              <a:rPr lang="en-IN" dirty="0"/>
              <a:t>Approved VACs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E0D6D78-B670-43C8-2B49-B88EB2EAEA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506396"/>
              </p:ext>
            </p:extLst>
          </p:nvPr>
        </p:nvGraphicFramePr>
        <p:xfrm>
          <a:off x="40088" y="2012051"/>
          <a:ext cx="10835101" cy="446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626">
                  <a:extLst>
                    <a:ext uri="{9D8B030D-6E8A-4147-A177-3AD203B41FA5}">
                      <a16:colId xmlns="" xmlns:a16="http://schemas.microsoft.com/office/drawing/2014/main" val="3185469399"/>
                    </a:ext>
                  </a:extLst>
                </a:gridCol>
                <a:gridCol w="3272582">
                  <a:extLst>
                    <a:ext uri="{9D8B030D-6E8A-4147-A177-3AD203B41FA5}">
                      <a16:colId xmlns="" xmlns:a16="http://schemas.microsoft.com/office/drawing/2014/main" val="2504593827"/>
                    </a:ext>
                  </a:extLst>
                </a:gridCol>
                <a:gridCol w="1636291">
                  <a:extLst>
                    <a:ext uri="{9D8B030D-6E8A-4147-A177-3AD203B41FA5}">
                      <a16:colId xmlns="" xmlns:a16="http://schemas.microsoft.com/office/drawing/2014/main" val="3688836756"/>
                    </a:ext>
                  </a:extLst>
                </a:gridCol>
                <a:gridCol w="2208993">
                  <a:extLst>
                    <a:ext uri="{9D8B030D-6E8A-4147-A177-3AD203B41FA5}">
                      <a16:colId xmlns="" xmlns:a16="http://schemas.microsoft.com/office/drawing/2014/main" val="2336783924"/>
                    </a:ext>
                  </a:extLst>
                </a:gridCol>
                <a:gridCol w="2672609">
                  <a:extLst>
                    <a:ext uri="{9D8B030D-6E8A-4147-A177-3AD203B41FA5}">
                      <a16:colId xmlns="" xmlns:a16="http://schemas.microsoft.com/office/drawing/2014/main" val="86050039"/>
                    </a:ext>
                  </a:extLst>
                </a:gridCol>
              </a:tblGrid>
              <a:tr h="531160">
                <a:tc>
                  <a:txBody>
                    <a:bodyPr/>
                    <a:lstStyle/>
                    <a:p>
                      <a:pPr algn="ctr"/>
                      <a:r>
                        <a:rPr lang="en-IN" dirty="0" err="1"/>
                        <a:t>S.No</a:t>
                      </a:r>
                      <a:r>
                        <a:rPr lang="en-IN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Credits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Credit Distribution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Offered by College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265377"/>
                  </a:ext>
                </a:extLst>
              </a:tr>
              <a:tr h="53116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Financial Literacy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1L + 1P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28019621"/>
                  </a:ext>
                </a:extLst>
              </a:tr>
              <a:tr h="53116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Fit India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kumimoji="0" lang="en-IN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02090697"/>
                  </a:ext>
                </a:extLst>
              </a:tr>
              <a:tr h="53116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Gandhi and Education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1L + 1P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kumimoji="0" lang="en-IN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rebuchet MS" panose="020B0603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18072007"/>
                  </a:ext>
                </a:extLst>
              </a:tr>
              <a:tr h="53116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Ecology and Literature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1L + 1P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No</a:t>
                      </a:r>
                      <a:endParaRPr kumimoji="0" lang="en-IN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rebuchet MS" panose="020B0603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7600506"/>
                  </a:ext>
                </a:extLst>
              </a:tr>
              <a:tr h="53116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National Cadet Corps-I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1L + 1P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14488341"/>
                  </a:ext>
                </a:extLst>
              </a:tr>
              <a:tr h="53116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Panchkosha</a:t>
                      </a:r>
                      <a:r>
                        <a:rPr lang="en-US" dirty="0"/>
                        <a:t>: Holistic Development of Personality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1L + 1P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116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Reading Indian Fiction in English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1L + 1P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85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BD4640-6C57-2577-2818-1B72D0E3E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List of </a:t>
            </a:r>
            <a:r>
              <a:rPr lang="en-IN" dirty="0" smtClean="0"/>
              <a:t>31 </a:t>
            </a:r>
            <a:r>
              <a:rPr lang="en-IN" dirty="0"/>
              <a:t>Approved VACs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E0D6D78-B670-43C8-2B49-B88EB2EAEA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692079"/>
              </p:ext>
            </p:extLst>
          </p:nvPr>
        </p:nvGraphicFramePr>
        <p:xfrm>
          <a:off x="31542" y="2015314"/>
          <a:ext cx="10808598" cy="4422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037">
                  <a:extLst>
                    <a:ext uri="{9D8B030D-6E8A-4147-A177-3AD203B41FA5}">
                      <a16:colId xmlns="" xmlns:a16="http://schemas.microsoft.com/office/drawing/2014/main" val="3185469399"/>
                    </a:ext>
                  </a:extLst>
                </a:gridCol>
                <a:gridCol w="3500401">
                  <a:extLst>
                    <a:ext uri="{9D8B030D-6E8A-4147-A177-3AD203B41FA5}">
                      <a16:colId xmlns="" xmlns:a16="http://schemas.microsoft.com/office/drawing/2014/main" val="2504593827"/>
                    </a:ext>
                  </a:extLst>
                </a:gridCol>
                <a:gridCol w="1701124">
                  <a:extLst>
                    <a:ext uri="{9D8B030D-6E8A-4147-A177-3AD203B41FA5}">
                      <a16:colId xmlns="" xmlns:a16="http://schemas.microsoft.com/office/drawing/2014/main" val="3688836756"/>
                    </a:ext>
                  </a:extLst>
                </a:gridCol>
                <a:gridCol w="2173357">
                  <a:extLst>
                    <a:ext uri="{9D8B030D-6E8A-4147-A177-3AD203B41FA5}">
                      <a16:colId xmlns="" xmlns:a16="http://schemas.microsoft.com/office/drawing/2014/main" val="2336783924"/>
                    </a:ext>
                  </a:extLst>
                </a:gridCol>
                <a:gridCol w="2610679">
                  <a:extLst>
                    <a:ext uri="{9D8B030D-6E8A-4147-A177-3AD203B41FA5}">
                      <a16:colId xmlns="" xmlns:a16="http://schemas.microsoft.com/office/drawing/2014/main" val="3406966722"/>
                    </a:ext>
                  </a:extLst>
                </a:gridCol>
              </a:tblGrid>
              <a:tr h="543339">
                <a:tc>
                  <a:txBody>
                    <a:bodyPr/>
                    <a:lstStyle/>
                    <a:p>
                      <a:pPr algn="ctr"/>
                      <a:r>
                        <a:rPr lang="en-IN" dirty="0" err="1"/>
                        <a:t>S.No</a:t>
                      </a:r>
                      <a:r>
                        <a:rPr lang="en-IN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Credits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Credit Distribution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Offered by College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265377"/>
                  </a:ext>
                </a:extLst>
              </a:tr>
              <a:tr h="626191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Science and Society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1L + 1P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02090697"/>
                  </a:ext>
                </a:extLst>
              </a:tr>
              <a:tr h="526014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Social and Emotional 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1L + 1P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IN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IN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18072007"/>
                  </a:ext>
                </a:extLst>
              </a:tr>
              <a:tr h="526014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Sports for </a:t>
                      </a:r>
                      <a:r>
                        <a:rPr lang="en-IN" dirty="0" smtClean="0"/>
                        <a:t>Life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IN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7600506"/>
                  </a:ext>
                </a:extLst>
              </a:tr>
              <a:tr h="526014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Swachh Bharat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1L + 1P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IN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14488341"/>
                  </a:ext>
                </a:extLst>
              </a:tr>
              <a:tr h="526014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The Art of Being Happy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1L + 1P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IN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6014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Vedic Mathematics-I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1L + 1P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26014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/>
                        <a:t>Yoga: Philosophy and Practice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1L + 1P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63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BD4640-6C57-2577-2818-1B72D0E3E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List of </a:t>
            </a:r>
            <a:r>
              <a:rPr lang="en-IN" dirty="0" smtClean="0"/>
              <a:t>31 </a:t>
            </a:r>
            <a:r>
              <a:rPr lang="en-IN" dirty="0"/>
              <a:t>Approved VACs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E0D6D78-B670-43C8-2B49-B88EB2EAEA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750077"/>
              </p:ext>
            </p:extLst>
          </p:nvPr>
        </p:nvGraphicFramePr>
        <p:xfrm>
          <a:off x="22995" y="2037689"/>
          <a:ext cx="10821849" cy="4730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711">
                  <a:extLst>
                    <a:ext uri="{9D8B030D-6E8A-4147-A177-3AD203B41FA5}">
                      <a16:colId xmlns="" xmlns:a16="http://schemas.microsoft.com/office/drawing/2014/main" val="3185469399"/>
                    </a:ext>
                  </a:extLst>
                </a:gridCol>
                <a:gridCol w="3724340">
                  <a:extLst>
                    <a:ext uri="{9D8B030D-6E8A-4147-A177-3AD203B41FA5}">
                      <a16:colId xmlns="" xmlns:a16="http://schemas.microsoft.com/office/drawing/2014/main" val="2504593827"/>
                    </a:ext>
                  </a:extLst>
                </a:gridCol>
                <a:gridCol w="1656042">
                  <a:extLst>
                    <a:ext uri="{9D8B030D-6E8A-4147-A177-3AD203B41FA5}">
                      <a16:colId xmlns="" xmlns:a16="http://schemas.microsoft.com/office/drawing/2014/main" val="3688836756"/>
                    </a:ext>
                  </a:extLst>
                </a:gridCol>
                <a:gridCol w="2040835">
                  <a:extLst>
                    <a:ext uri="{9D8B030D-6E8A-4147-A177-3AD203B41FA5}">
                      <a16:colId xmlns="" xmlns:a16="http://schemas.microsoft.com/office/drawing/2014/main" val="2336783924"/>
                    </a:ext>
                  </a:extLst>
                </a:gridCol>
                <a:gridCol w="2570921">
                  <a:extLst>
                    <a:ext uri="{9D8B030D-6E8A-4147-A177-3AD203B41FA5}">
                      <a16:colId xmlns="" xmlns:a16="http://schemas.microsoft.com/office/drawing/2014/main" val="4274737715"/>
                    </a:ext>
                  </a:extLst>
                </a:gridCol>
              </a:tblGrid>
              <a:tr h="584358">
                <a:tc>
                  <a:txBody>
                    <a:bodyPr/>
                    <a:lstStyle/>
                    <a:p>
                      <a:r>
                        <a:rPr lang="en-IN" dirty="0" err="1"/>
                        <a:t>S.No</a:t>
                      </a:r>
                      <a:r>
                        <a:rPr lang="en-IN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Credits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Credit Distribution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Offered by College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265377"/>
                  </a:ext>
                </a:extLst>
              </a:tr>
              <a:tr h="584358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i-IN" dirty="0"/>
                        <a:t>भारतीय भक्ति</a:t>
                      </a:r>
                      <a:r>
                        <a:rPr lang="en-IN" dirty="0"/>
                        <a:t> :</a:t>
                      </a:r>
                      <a:r>
                        <a:rPr lang="hi-IN" dirty="0"/>
                        <a:t> परंपरा और मानव मूल्य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1L + 1P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18072007"/>
                  </a:ext>
                </a:extLst>
              </a:tr>
              <a:tr h="584358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i-IN" dirty="0"/>
                        <a:t>साहित्य</a:t>
                      </a:r>
                      <a:r>
                        <a:rPr lang="en-IN" dirty="0"/>
                        <a:t>,</a:t>
                      </a:r>
                      <a:r>
                        <a:rPr lang="hi-IN" dirty="0"/>
                        <a:t> संस्कृति और सिनेमा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1L + 1P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7600506"/>
                  </a:ext>
                </a:extLst>
              </a:tr>
              <a:tr h="584358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i-IN" dirty="0"/>
                        <a:t>सृजनात्मक लेख के आयाम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1L + 1P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14488341"/>
                  </a:ext>
                </a:extLst>
              </a:tr>
              <a:tr h="584358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25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 smtClean="0"/>
                        <a:t>Vedic Mathematics-II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mtClean="0"/>
                        <a:t>1L + 1P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4358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26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 smtClean="0"/>
                        <a:t>Vedic Mathematics-III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mtClean="0"/>
                        <a:t>1L + 1P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84358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27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 smtClean="0"/>
                        <a:t>National Cadet Corps-II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1L + 1P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84358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28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 smtClean="0"/>
                        <a:t>National Cadet Corps-III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1L + 1P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31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BD4640-6C57-2577-2818-1B72D0E3E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List of </a:t>
            </a:r>
            <a:r>
              <a:rPr lang="en-IN" dirty="0" smtClean="0"/>
              <a:t>31 </a:t>
            </a:r>
            <a:r>
              <a:rPr lang="en-IN" dirty="0"/>
              <a:t>Approved VACs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E0D6D78-B670-43C8-2B49-B88EB2EAEA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529714"/>
              </p:ext>
            </p:extLst>
          </p:nvPr>
        </p:nvGraphicFramePr>
        <p:xfrm>
          <a:off x="22995" y="2037689"/>
          <a:ext cx="10821849" cy="2393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711">
                  <a:extLst>
                    <a:ext uri="{9D8B030D-6E8A-4147-A177-3AD203B41FA5}">
                      <a16:colId xmlns="" xmlns:a16="http://schemas.microsoft.com/office/drawing/2014/main" val="3185469399"/>
                    </a:ext>
                  </a:extLst>
                </a:gridCol>
                <a:gridCol w="3724340">
                  <a:extLst>
                    <a:ext uri="{9D8B030D-6E8A-4147-A177-3AD203B41FA5}">
                      <a16:colId xmlns="" xmlns:a16="http://schemas.microsoft.com/office/drawing/2014/main" val="2504593827"/>
                    </a:ext>
                  </a:extLst>
                </a:gridCol>
                <a:gridCol w="1656042">
                  <a:extLst>
                    <a:ext uri="{9D8B030D-6E8A-4147-A177-3AD203B41FA5}">
                      <a16:colId xmlns="" xmlns:a16="http://schemas.microsoft.com/office/drawing/2014/main" val="3688836756"/>
                    </a:ext>
                  </a:extLst>
                </a:gridCol>
                <a:gridCol w="2040835">
                  <a:extLst>
                    <a:ext uri="{9D8B030D-6E8A-4147-A177-3AD203B41FA5}">
                      <a16:colId xmlns="" xmlns:a16="http://schemas.microsoft.com/office/drawing/2014/main" val="2336783924"/>
                    </a:ext>
                  </a:extLst>
                </a:gridCol>
                <a:gridCol w="2570921">
                  <a:extLst>
                    <a:ext uri="{9D8B030D-6E8A-4147-A177-3AD203B41FA5}">
                      <a16:colId xmlns="" xmlns:a16="http://schemas.microsoft.com/office/drawing/2014/main" val="4274737715"/>
                    </a:ext>
                  </a:extLst>
                </a:gridCol>
              </a:tblGrid>
              <a:tr h="584358">
                <a:tc>
                  <a:txBody>
                    <a:bodyPr/>
                    <a:lstStyle/>
                    <a:p>
                      <a:r>
                        <a:rPr lang="en-IN" dirty="0" err="1"/>
                        <a:t>S.No</a:t>
                      </a:r>
                      <a:r>
                        <a:rPr lang="en-IN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Credits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Credit Distribution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Offered by College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265377"/>
                  </a:ext>
                </a:extLst>
              </a:tr>
              <a:tr h="584358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29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Indigeous</a:t>
                      </a:r>
                      <a:r>
                        <a:rPr lang="en-US" baseline="0" dirty="0" smtClean="0"/>
                        <a:t> Sports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1L + 1P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18072007"/>
                  </a:ext>
                </a:extLst>
              </a:tr>
              <a:tr h="5843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 smtClean="0"/>
                        <a:t>Sports - Diversity and </a:t>
                      </a:r>
                      <a:r>
                        <a:rPr lang="en-IN" dirty="0" err="1" smtClean="0"/>
                        <a:t>lnclusivity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1L + 1P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7600506"/>
                  </a:ext>
                </a:extLst>
              </a:tr>
              <a:tr h="5843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 smtClean="0"/>
                        <a:t>Tribes of India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1L + 1P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14488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20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116BDE-80AC-9498-52F2-123F27EF6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Google Form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B0C2E1F7-AA06-86D5-58F9-A5B1006E4A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93837" y="2147350"/>
            <a:ext cx="11423176" cy="4057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dirty="0"/>
              <a:t>Our college is offering </a:t>
            </a:r>
            <a:r>
              <a:rPr lang="en-US" altLang="en-US" dirty="0" smtClean="0"/>
              <a:t>14 </a:t>
            </a:r>
            <a:r>
              <a:rPr lang="en-US" altLang="en-US" dirty="0"/>
              <a:t>Value Addition </a:t>
            </a:r>
            <a:r>
              <a:rPr lang="en-US" altLang="en-US" dirty="0" smtClean="0"/>
              <a:t>Courses for 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semester 2024-25. 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dirty="0"/>
              <a:t>The Google option form for VAC-1 papers is available on college website.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dirty="0"/>
              <a:t>The Link for the same shall be activated from </a:t>
            </a:r>
            <a:r>
              <a:rPr lang="en-US" altLang="en-US" dirty="0" smtClean="0"/>
              <a:t>5 </a:t>
            </a:r>
            <a:r>
              <a:rPr lang="en-US" altLang="en-US" dirty="0"/>
              <a:t>pm </a:t>
            </a:r>
            <a:r>
              <a:rPr lang="en-US" altLang="en-US" dirty="0" smtClean="0"/>
              <a:t>on </a:t>
            </a:r>
            <a:r>
              <a:rPr lang="en-US" altLang="en-US"/>
              <a:t>6</a:t>
            </a:r>
            <a:r>
              <a:rPr lang="en-US" altLang="en-US" baseline="30000" smtClean="0"/>
              <a:t>th</a:t>
            </a:r>
            <a:r>
              <a:rPr lang="en-US" altLang="en-US" smtClean="0"/>
              <a:t> September </a:t>
            </a:r>
            <a:r>
              <a:rPr lang="en-US" altLang="en-US" dirty="0" smtClean="0"/>
              <a:t>2024.</a:t>
            </a:r>
            <a:endParaRPr lang="en-US" altLang="en-US" dirty="0"/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dirty="0"/>
              <a:t>Please fill the form only once. Multiple submission of form shall exclude you from the allotment process.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dirty="0"/>
              <a:t>You have to select one and only one paper for each of the preferences, otherwise you won't be able to submit the form. </a:t>
            </a:r>
          </a:p>
          <a:p>
            <a:pPr marR="0" lvl="0" fontAlgn="base">
              <a:spcAft>
                <a:spcPct val="0"/>
              </a:spcAft>
              <a:buClrTx/>
              <a:buSzTx/>
              <a:tabLst/>
            </a:pPr>
            <a:r>
              <a:rPr lang="en-US" altLang="en-US" dirty="0"/>
              <a:t>The allotment shall be done by the college on FIRST COME FIRST SERVED basis as per student preferences as best as possible and subject to availability of seats in a particular course.</a:t>
            </a:r>
          </a:p>
        </p:txBody>
      </p:sp>
    </p:spTree>
    <p:extLst>
      <p:ext uri="{BB962C8B-B14F-4D97-AF65-F5344CB8AC3E}">
        <p14:creationId xmlns:p14="http://schemas.microsoft.com/office/powerpoint/2010/main" val="133301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FDCCB6-922B-B2CB-88A8-A27DA0E3C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Google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393B81-3DA3-B468-A338-63B26FE3C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Mandatory Fields</a:t>
            </a:r>
          </a:p>
          <a:p>
            <a:pPr lvl="1"/>
            <a:r>
              <a:rPr lang="en-IN" dirty="0" smtClean="0"/>
              <a:t>Email Id (registered on CUET form)</a:t>
            </a:r>
            <a:endParaRPr lang="en-IN" dirty="0"/>
          </a:p>
          <a:p>
            <a:pPr lvl="1"/>
            <a:r>
              <a:rPr lang="en-IN" dirty="0"/>
              <a:t>Name</a:t>
            </a:r>
          </a:p>
          <a:p>
            <a:pPr lvl="1"/>
            <a:r>
              <a:rPr lang="en-IN" dirty="0"/>
              <a:t>Father’s Name</a:t>
            </a:r>
          </a:p>
          <a:p>
            <a:pPr lvl="1"/>
            <a:r>
              <a:rPr lang="en-IN" dirty="0"/>
              <a:t>Date of Birth</a:t>
            </a:r>
          </a:p>
          <a:p>
            <a:pPr lvl="1"/>
            <a:r>
              <a:rPr lang="en-US" dirty="0"/>
              <a:t>Email Id filled in the CUET Form</a:t>
            </a:r>
            <a:endParaRPr lang="en-IN" dirty="0"/>
          </a:p>
          <a:p>
            <a:pPr lvl="1"/>
            <a:r>
              <a:rPr lang="en-IN" dirty="0"/>
              <a:t>Mobile Number</a:t>
            </a:r>
          </a:p>
          <a:p>
            <a:pPr lvl="1"/>
            <a:r>
              <a:rPr lang="en-IN" dirty="0" smtClean="0"/>
              <a:t>CUET </a:t>
            </a:r>
            <a:r>
              <a:rPr lang="en-IN" dirty="0"/>
              <a:t>Application Form Number</a:t>
            </a:r>
          </a:p>
          <a:p>
            <a:pPr lvl="1"/>
            <a:r>
              <a:rPr lang="en-IN" dirty="0" smtClean="0"/>
              <a:t>Program registered in the college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0328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914</TotalTime>
  <Words>867</Words>
  <Application>Microsoft Office PowerPoint</Application>
  <PresentationFormat>Widescreen</PresentationFormat>
  <Paragraphs>439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Mangal</vt:lpstr>
      <vt:lpstr>Trebuchet MS</vt:lpstr>
      <vt:lpstr>Webdings</vt:lpstr>
      <vt:lpstr>Berlin</vt:lpstr>
      <vt:lpstr>Value Addition Courses VAC</vt:lpstr>
      <vt:lpstr>About VACs</vt:lpstr>
      <vt:lpstr>List of 31 Approved VACs</vt:lpstr>
      <vt:lpstr>List of 31 Approved VACs</vt:lpstr>
      <vt:lpstr>List of 31 Approved VACs</vt:lpstr>
      <vt:lpstr>List of 31 Approved VACs</vt:lpstr>
      <vt:lpstr>List of 31 Approved VACs</vt:lpstr>
      <vt:lpstr>Google Form</vt:lpstr>
      <vt:lpstr>Google Form</vt:lpstr>
      <vt:lpstr>Preference Grid</vt:lpstr>
      <vt:lpstr>VAC -1 paper-wise Presentation: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Addition Courses VAC</dc:title>
  <dc:creator>HP Laptop</dc:creator>
  <cp:lastModifiedBy>Harpreet Singh Anand</cp:lastModifiedBy>
  <cp:revision>25</cp:revision>
  <dcterms:created xsi:type="dcterms:W3CDTF">2022-11-16T04:19:01Z</dcterms:created>
  <dcterms:modified xsi:type="dcterms:W3CDTF">2024-09-03T12:22:13Z</dcterms:modified>
</cp:coreProperties>
</file>